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0" r:id="rId2"/>
    <p:sldId id="272" r:id="rId3"/>
    <p:sldId id="276" r:id="rId4"/>
    <p:sldId id="277" r:id="rId5"/>
    <p:sldId id="256" r:id="rId6"/>
    <p:sldId id="261" r:id="rId7"/>
    <p:sldId id="257" r:id="rId8"/>
    <p:sldId id="258" r:id="rId9"/>
    <p:sldId id="259" r:id="rId10"/>
    <p:sldId id="265" r:id="rId11"/>
    <p:sldId id="266" r:id="rId12"/>
    <p:sldId id="274" r:id="rId13"/>
    <p:sldId id="278" r:id="rId14"/>
    <p:sldId id="263" r:id="rId15"/>
    <p:sldId id="281" r:id="rId16"/>
    <p:sldId id="280" r:id="rId17"/>
    <p:sldId id="279" r:id="rId18"/>
    <p:sldId id="267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B0CAB4-1898-4B96-83EE-4D4B60221553}" v="9" dt="2024-01-29T11:56:54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nberk Ozcelik" userId="1ca8af403f5d4dd7" providerId="LiveId" clId="{2EB0CAB4-1898-4B96-83EE-4D4B60221553}"/>
    <pc:docChg chg="undo custSel addSld delSld modSld sldOrd">
      <pc:chgData name="Canberk Ozcelik" userId="1ca8af403f5d4dd7" providerId="LiveId" clId="{2EB0CAB4-1898-4B96-83EE-4D4B60221553}" dt="2024-01-29T12:01:04.296" v="180" actId="47"/>
      <pc:docMkLst>
        <pc:docMk/>
      </pc:docMkLst>
      <pc:sldChg chg="modSp mod">
        <pc:chgData name="Canberk Ozcelik" userId="1ca8af403f5d4dd7" providerId="LiveId" clId="{2EB0CAB4-1898-4B96-83EE-4D4B60221553}" dt="2024-01-29T11:15:57.915" v="16" actId="207"/>
        <pc:sldMkLst>
          <pc:docMk/>
          <pc:sldMk cId="1109139261" sldId="257"/>
        </pc:sldMkLst>
        <pc:spChg chg="mod">
          <ac:chgData name="Canberk Ozcelik" userId="1ca8af403f5d4dd7" providerId="LiveId" clId="{2EB0CAB4-1898-4B96-83EE-4D4B60221553}" dt="2024-01-29T11:15:57.915" v="16" actId="207"/>
          <ac:spMkLst>
            <pc:docMk/>
            <pc:sldMk cId="1109139261" sldId="257"/>
            <ac:spMk id="8" creationId="{212CA829-B796-F89D-8C03-40BB929DAC7B}"/>
          </ac:spMkLst>
        </pc:spChg>
      </pc:sldChg>
      <pc:sldChg chg="modSp mod">
        <pc:chgData name="Canberk Ozcelik" userId="1ca8af403f5d4dd7" providerId="LiveId" clId="{2EB0CAB4-1898-4B96-83EE-4D4B60221553}" dt="2024-01-29T11:15:54.548" v="15" actId="207"/>
        <pc:sldMkLst>
          <pc:docMk/>
          <pc:sldMk cId="2462562420" sldId="258"/>
        </pc:sldMkLst>
        <pc:spChg chg="mod">
          <ac:chgData name="Canberk Ozcelik" userId="1ca8af403f5d4dd7" providerId="LiveId" clId="{2EB0CAB4-1898-4B96-83EE-4D4B60221553}" dt="2024-01-29T11:15:54.548" v="15" actId="207"/>
          <ac:spMkLst>
            <pc:docMk/>
            <pc:sldMk cId="2462562420" sldId="258"/>
            <ac:spMk id="5" creationId="{6D629C31-FF97-C607-A161-D7699CF69958}"/>
          </ac:spMkLst>
        </pc:spChg>
      </pc:sldChg>
      <pc:sldChg chg="modSp mod">
        <pc:chgData name="Canberk Ozcelik" userId="1ca8af403f5d4dd7" providerId="LiveId" clId="{2EB0CAB4-1898-4B96-83EE-4D4B60221553}" dt="2024-01-29T11:15:49.701" v="14" actId="207"/>
        <pc:sldMkLst>
          <pc:docMk/>
          <pc:sldMk cId="3355813499" sldId="259"/>
        </pc:sldMkLst>
        <pc:spChg chg="mod">
          <ac:chgData name="Canberk Ozcelik" userId="1ca8af403f5d4dd7" providerId="LiveId" clId="{2EB0CAB4-1898-4B96-83EE-4D4B60221553}" dt="2024-01-29T11:15:49.701" v="14" actId="207"/>
          <ac:spMkLst>
            <pc:docMk/>
            <pc:sldMk cId="3355813499" sldId="259"/>
            <ac:spMk id="4" creationId="{8F91B033-1A66-E17B-A361-4DE481B7384F}"/>
          </ac:spMkLst>
        </pc:spChg>
      </pc:sldChg>
      <pc:sldChg chg="addSp modSp mod">
        <pc:chgData name="Canberk Ozcelik" userId="1ca8af403f5d4dd7" providerId="LiveId" clId="{2EB0CAB4-1898-4B96-83EE-4D4B60221553}" dt="2024-01-29T11:14:44.676" v="12" actId="1076"/>
        <pc:sldMkLst>
          <pc:docMk/>
          <pc:sldMk cId="2148255794" sldId="260"/>
        </pc:sldMkLst>
        <pc:spChg chg="mod">
          <ac:chgData name="Canberk Ozcelik" userId="1ca8af403f5d4dd7" providerId="LiveId" clId="{2EB0CAB4-1898-4B96-83EE-4D4B60221553}" dt="2024-01-29T11:14:44.676" v="12" actId="1076"/>
          <ac:spMkLst>
            <pc:docMk/>
            <pc:sldMk cId="2148255794" sldId="260"/>
            <ac:spMk id="3" creationId="{3B981EDE-22FB-6671-5D48-CC8AEB68081C}"/>
          </ac:spMkLst>
        </pc:spChg>
        <pc:spChg chg="mod">
          <ac:chgData name="Canberk Ozcelik" userId="1ca8af403f5d4dd7" providerId="LiveId" clId="{2EB0CAB4-1898-4B96-83EE-4D4B60221553}" dt="2024-01-29T11:12:48.858" v="3" actId="20577"/>
          <ac:spMkLst>
            <pc:docMk/>
            <pc:sldMk cId="2148255794" sldId="260"/>
            <ac:spMk id="4" creationId="{5C6D5328-EC45-F0B8-5CFD-6C0C2269713C}"/>
          </ac:spMkLst>
        </pc:spChg>
        <pc:picChg chg="add mod">
          <ac:chgData name="Canberk Ozcelik" userId="1ca8af403f5d4dd7" providerId="LiveId" clId="{2EB0CAB4-1898-4B96-83EE-4D4B60221553}" dt="2024-01-29T11:13:28.592" v="5" actId="1076"/>
          <ac:picMkLst>
            <pc:docMk/>
            <pc:sldMk cId="2148255794" sldId="260"/>
            <ac:picMk id="2" creationId="{778C7B4D-70F5-000A-28D9-EF8EBE841991}"/>
          </ac:picMkLst>
        </pc:picChg>
      </pc:sldChg>
      <pc:sldChg chg="addSp delSp modSp del mod">
        <pc:chgData name="Canberk Ozcelik" userId="1ca8af403f5d4dd7" providerId="LiveId" clId="{2EB0CAB4-1898-4B96-83EE-4D4B60221553}" dt="2024-01-29T12:01:04.296" v="180" actId="47"/>
        <pc:sldMkLst>
          <pc:docMk/>
          <pc:sldMk cId="2947001427" sldId="270"/>
        </pc:sldMkLst>
        <pc:spChg chg="del mod">
          <ac:chgData name="Canberk Ozcelik" userId="1ca8af403f5d4dd7" providerId="LiveId" clId="{2EB0CAB4-1898-4B96-83EE-4D4B60221553}" dt="2024-01-29T11:55:00.751" v="110" actId="478"/>
          <ac:spMkLst>
            <pc:docMk/>
            <pc:sldMk cId="2947001427" sldId="270"/>
            <ac:spMk id="2" creationId="{EC9E739C-4DF6-A88C-A5D9-16815A3D8DA3}"/>
          </ac:spMkLst>
        </pc:spChg>
        <pc:spChg chg="add del mod">
          <ac:chgData name="Canberk Ozcelik" userId="1ca8af403f5d4dd7" providerId="LiveId" clId="{2EB0CAB4-1898-4B96-83EE-4D4B60221553}" dt="2024-01-29T11:59:46.583" v="179"/>
          <ac:spMkLst>
            <pc:docMk/>
            <pc:sldMk cId="2947001427" sldId="270"/>
            <ac:spMk id="6" creationId="{DACD2752-34C0-5AD7-EFCF-F952ECE1817B}"/>
          </ac:spMkLst>
        </pc:spChg>
        <pc:picChg chg="del">
          <ac:chgData name="Canberk Ozcelik" userId="1ca8af403f5d4dd7" providerId="LiveId" clId="{2EB0CAB4-1898-4B96-83EE-4D4B60221553}" dt="2024-01-29T11:54:58.966" v="108" actId="478"/>
          <ac:picMkLst>
            <pc:docMk/>
            <pc:sldMk cId="2947001427" sldId="270"/>
            <ac:picMk id="3" creationId="{AA4D06F7-9B6E-0A18-D300-E98A16B8290C}"/>
          </ac:picMkLst>
        </pc:picChg>
        <pc:picChg chg="del">
          <ac:chgData name="Canberk Ozcelik" userId="1ca8af403f5d4dd7" providerId="LiveId" clId="{2EB0CAB4-1898-4B96-83EE-4D4B60221553}" dt="2024-01-29T11:54:59.395" v="109" actId="478"/>
          <ac:picMkLst>
            <pc:docMk/>
            <pc:sldMk cId="2947001427" sldId="270"/>
            <ac:picMk id="5" creationId="{9CB0537E-3B6D-F1E8-05DF-ECAC5F3E7F39}"/>
          </ac:picMkLst>
        </pc:picChg>
      </pc:sldChg>
      <pc:sldChg chg="addSp delSp modSp add mod">
        <pc:chgData name="Canberk Ozcelik" userId="1ca8af403f5d4dd7" providerId="LiveId" clId="{2EB0CAB4-1898-4B96-83EE-4D4B60221553}" dt="2024-01-29T11:46:26.996" v="107" actId="12"/>
        <pc:sldMkLst>
          <pc:docMk/>
          <pc:sldMk cId="1685413669" sldId="280"/>
        </pc:sldMkLst>
        <pc:spChg chg="del">
          <ac:chgData name="Canberk Ozcelik" userId="1ca8af403f5d4dd7" providerId="LiveId" clId="{2EB0CAB4-1898-4B96-83EE-4D4B60221553}" dt="2024-01-29T11:31:12.481" v="19" actId="478"/>
          <ac:spMkLst>
            <pc:docMk/>
            <pc:sldMk cId="1685413669" sldId="280"/>
            <ac:spMk id="3" creationId="{5513FF19-C7A1-D791-7C33-E79F07FCC79A}"/>
          </ac:spMkLst>
        </pc:spChg>
        <pc:spChg chg="add mod">
          <ac:chgData name="Canberk Ozcelik" userId="1ca8af403f5d4dd7" providerId="LiveId" clId="{2EB0CAB4-1898-4B96-83EE-4D4B60221553}" dt="2024-01-29T11:39:31.373" v="82"/>
          <ac:spMkLst>
            <pc:docMk/>
            <pc:sldMk cId="1685413669" sldId="280"/>
            <ac:spMk id="6" creationId="{C742354B-65FD-F371-1B87-15A2B530E28F}"/>
          </ac:spMkLst>
        </pc:spChg>
        <pc:spChg chg="add mod">
          <ac:chgData name="Canberk Ozcelik" userId="1ca8af403f5d4dd7" providerId="LiveId" clId="{2EB0CAB4-1898-4B96-83EE-4D4B60221553}" dt="2024-01-29T11:39:31.373" v="82"/>
          <ac:spMkLst>
            <pc:docMk/>
            <pc:sldMk cId="1685413669" sldId="280"/>
            <ac:spMk id="7" creationId="{CD773C6F-D0DD-B812-B046-875EDE83FD51}"/>
          </ac:spMkLst>
        </pc:spChg>
        <pc:spChg chg="add mod">
          <ac:chgData name="Canberk Ozcelik" userId="1ca8af403f5d4dd7" providerId="LiveId" clId="{2EB0CAB4-1898-4B96-83EE-4D4B60221553}" dt="2024-01-29T11:46:26.996" v="107" actId="12"/>
          <ac:spMkLst>
            <pc:docMk/>
            <pc:sldMk cId="1685413669" sldId="280"/>
            <ac:spMk id="9" creationId="{FEADE184-F8AD-0B9F-4EE4-DF79B93B1199}"/>
          </ac:spMkLst>
        </pc:spChg>
        <pc:picChg chg="del">
          <ac:chgData name="Canberk Ozcelik" userId="1ca8af403f5d4dd7" providerId="LiveId" clId="{2EB0CAB4-1898-4B96-83EE-4D4B60221553}" dt="2024-01-29T11:31:10.521" v="18" actId="478"/>
          <ac:picMkLst>
            <pc:docMk/>
            <pc:sldMk cId="1685413669" sldId="280"/>
            <ac:picMk id="2" creationId="{861C9BDC-2079-8BA9-C653-D3D183C492FE}"/>
          </ac:picMkLst>
        </pc:picChg>
        <pc:picChg chg="add mod modCrop">
          <ac:chgData name="Canberk Ozcelik" userId="1ca8af403f5d4dd7" providerId="LiveId" clId="{2EB0CAB4-1898-4B96-83EE-4D4B60221553}" dt="2024-01-29T11:39:42.267" v="85" actId="1076"/>
          <ac:picMkLst>
            <pc:docMk/>
            <pc:sldMk cId="1685413669" sldId="280"/>
            <ac:picMk id="5" creationId="{C3DCF2DD-0586-17B6-50B6-CBBFF79C507A}"/>
          </ac:picMkLst>
        </pc:picChg>
        <pc:cxnChg chg="add mod">
          <ac:chgData name="Canberk Ozcelik" userId="1ca8af403f5d4dd7" providerId="LiveId" clId="{2EB0CAB4-1898-4B96-83EE-4D4B60221553}" dt="2024-01-29T11:39:35.543" v="83"/>
          <ac:cxnSpMkLst>
            <pc:docMk/>
            <pc:sldMk cId="1685413669" sldId="280"/>
            <ac:cxnSpMk id="8" creationId="{AB4CA254-CC24-F21B-4F0B-29EDE3E035F9}"/>
          </ac:cxnSpMkLst>
        </pc:cxnChg>
      </pc:sldChg>
      <pc:sldChg chg="modSp add mod ord">
        <pc:chgData name="Canberk Ozcelik" userId="1ca8af403f5d4dd7" providerId="LiveId" clId="{2EB0CAB4-1898-4B96-83EE-4D4B60221553}" dt="2024-01-29T11:35:01.376" v="73" actId="2711"/>
        <pc:sldMkLst>
          <pc:docMk/>
          <pc:sldMk cId="238715666" sldId="281"/>
        </pc:sldMkLst>
        <pc:spChg chg="mod">
          <ac:chgData name="Canberk Ozcelik" userId="1ca8af403f5d4dd7" providerId="LiveId" clId="{2EB0CAB4-1898-4B96-83EE-4D4B60221553}" dt="2024-01-29T11:35:01.376" v="73" actId="2711"/>
          <ac:spMkLst>
            <pc:docMk/>
            <pc:sldMk cId="238715666" sldId="281"/>
            <ac:spMk id="2" creationId="{4BB22241-23BE-C28A-307E-1C2437D23F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6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7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1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42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01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1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6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23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5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5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41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AF3E-6513-EDE4-345C-7565299B7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D5328-EC45-F0B8-5CFD-6C0C2269713C}"/>
              </a:ext>
            </a:extLst>
          </p:cNvPr>
          <p:cNvSpPr txBox="1"/>
          <p:nvPr/>
        </p:nvSpPr>
        <p:spPr>
          <a:xfrm>
            <a:off x="650240" y="492760"/>
            <a:ext cx="1113282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 and photonic </a:t>
            </a:r>
          </a:p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devices based on</a:t>
            </a:r>
            <a:endParaRPr lang="en-US" sz="4400" dirty="0">
              <a:solidFill>
                <a:srgbClr val="E04AA9"/>
              </a:solidFill>
              <a:latin typeface="Times New Roman"/>
              <a:cs typeface="Times New Roman"/>
            </a:endParaRPr>
          </a:p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transition metal dichalcogenides (TMDC's)</a:t>
            </a:r>
            <a:endParaRPr lang="en-US" sz="4400" dirty="0">
              <a:solidFill>
                <a:srgbClr val="E04AA9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81EDE-22FB-6671-5D48-CC8AEB68081C}"/>
              </a:ext>
            </a:extLst>
          </p:cNvPr>
          <p:cNvSpPr txBox="1"/>
          <p:nvPr/>
        </p:nvSpPr>
        <p:spPr>
          <a:xfrm>
            <a:off x="650241" y="5842020"/>
            <a:ext cx="360370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E04AA9"/>
                </a:solidFill>
                <a:latin typeface="Times New Roman"/>
                <a:cs typeface="Calibri"/>
              </a:rPr>
              <a:t>Esat Canberk Özçelik</a:t>
            </a:r>
          </a:p>
        </p:txBody>
      </p:sp>
      <p:pic>
        <p:nvPicPr>
          <p:cNvPr id="2" name="Picture 1" descr="A blue sign with white text&#10;&#10;Description automatically generated">
            <a:extLst>
              <a:ext uri="{FF2B5EF4-FFF2-40B4-BE49-F238E27FC236}">
                <a16:creationId xmlns:a16="http://schemas.microsoft.com/office/drawing/2014/main" id="{778C7B4D-70F5-000A-28D9-EF8EBE841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898" y="492760"/>
            <a:ext cx="3034862" cy="100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55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40503-88C9-78C1-E039-2FE98FEA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106439E-66DB-2F03-8999-3D4780271526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Mechanisms in Optoelectronic Devices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216730-9477-990C-99C1-CC3EFAAB105C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26FFA3D-B3EF-1696-2A19-9CA652C84765}"/>
              </a:ext>
            </a:extLst>
          </p:cNvPr>
          <p:cNvSpPr txBox="1"/>
          <p:nvPr/>
        </p:nvSpPr>
        <p:spPr>
          <a:xfrm>
            <a:off x="304800" y="1071880"/>
            <a:ext cx="6795796" cy="39111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Photoconduction (PC)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Photogating (PG)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Persistent photocurrent </a:t>
            </a:r>
            <a:r>
              <a:rPr lang="tr-TR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(PPC)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Times New Roman"/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Avalanche photodetectors</a:t>
            </a:r>
            <a:r>
              <a:rPr lang="tr-TR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 (APD)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Times New Roman"/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Photovoltaics</a:t>
            </a:r>
            <a:r>
              <a:rPr lang="tr-TR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 (PV) 	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Times New Roman"/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Electroluminescence</a:t>
            </a:r>
            <a:r>
              <a:rPr lang="tr-TR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 (EL)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+mn-lt"/>
                <a:cs typeface="+mn-lt"/>
              </a:rPr>
              <a:t>…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70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774E9-74EB-0033-8B5D-FF9B89CE8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1C4D6E-4C16-1FCE-A759-5161C94A0C0F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Structures</a:t>
            </a:r>
            <a:r>
              <a:rPr lang="tr-TR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GB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used</a:t>
            </a:r>
            <a:r>
              <a:rPr lang="tr-TR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in </a:t>
            </a:r>
            <a:r>
              <a:rPr lang="tr-TR" sz="3200" dirty="0" err="1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</a:t>
            </a:r>
            <a:r>
              <a:rPr lang="tr-TR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(3D – 2D) 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64F678-3FDE-66CF-19B8-7F55270681A9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diagram of a molecule&#10;&#10;Description automatically generated">
            <a:extLst>
              <a:ext uri="{FF2B5EF4-FFF2-40B4-BE49-F238E27FC236}">
                <a16:creationId xmlns:a16="http://schemas.microsoft.com/office/drawing/2014/main" id="{B20C2FC4-C0FC-2EFB-3A8E-638D3C1CC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7" y="1560477"/>
            <a:ext cx="3886322" cy="3737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DCDBEA-45DE-5B05-755D-0742E36A9180}"/>
              </a:ext>
            </a:extLst>
          </p:cNvPr>
          <p:cNvSpPr txBox="1"/>
          <p:nvPr/>
        </p:nvSpPr>
        <p:spPr>
          <a:xfrm>
            <a:off x="1418866" y="5719940"/>
            <a:ext cx="31013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Perovskite Structure (</a:t>
            </a:r>
            <a:r>
              <a:rPr lang="en-GB" sz="2000" dirty="0"/>
              <a:t>ABX</a:t>
            </a:r>
            <a:r>
              <a:rPr lang="en-GB" sz="2000" baseline="-25000" dirty="0"/>
              <a:t>3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" name="Picture 9" descr="A graphene molecule structure&#10;&#10;Description automatically generated">
            <a:extLst>
              <a:ext uri="{FF2B5EF4-FFF2-40B4-BE49-F238E27FC236}">
                <a16:creationId xmlns:a16="http://schemas.microsoft.com/office/drawing/2014/main" id="{492FCB17-A3D6-3F30-816C-77E71EBA5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313" y="1560477"/>
            <a:ext cx="3886322" cy="3737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1ABB14-6456-4F2C-4DDD-C2B81D091E4B}"/>
              </a:ext>
            </a:extLst>
          </p:cNvPr>
          <p:cNvSpPr txBox="1"/>
          <p:nvPr/>
        </p:nvSpPr>
        <p:spPr>
          <a:xfrm>
            <a:off x="8064310" y="5738464"/>
            <a:ext cx="2316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Graphene Structure</a:t>
            </a:r>
          </a:p>
        </p:txBody>
      </p:sp>
    </p:spTree>
    <p:extLst>
      <p:ext uri="{BB962C8B-B14F-4D97-AF65-F5344CB8AC3E}">
        <p14:creationId xmlns:p14="http://schemas.microsoft.com/office/powerpoint/2010/main" val="73535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11DC9-A440-E38F-E725-C0141098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63239E4-79CE-1CDB-32B9-8D5B96622D12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2 Dimensioned Materials</a:t>
            </a:r>
            <a:endParaRPr lang="en-GB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344A89-7D8E-1EB1-B8E8-26E6E2163926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A5B2207-1B4B-3074-EADB-0BF02225D8D8}"/>
              </a:ext>
            </a:extLst>
          </p:cNvPr>
          <p:cNvSpPr txBox="1"/>
          <p:nvPr/>
        </p:nvSpPr>
        <p:spPr>
          <a:xfrm>
            <a:off x="304800" y="1211838"/>
            <a:ext cx="5508171" cy="57616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</a:t>
            </a:r>
            <a:endParaRPr lang="en-GB" sz="2000" b="1" u="sng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 Optical and Electrical Properties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Absorption for Wavelengths Near Bandgap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Internal Quantum Efficiency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vertically stacked (by Van der Waals bonds)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Transparency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Flexibility and Lightweight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Quantum Yield and Stability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Doesn’t posses dangling bonds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F7CDD9-761D-D391-61BE-659B114B605B}"/>
              </a:ext>
            </a:extLst>
          </p:cNvPr>
          <p:cNvSpPr txBox="1"/>
          <p:nvPr/>
        </p:nvSpPr>
        <p:spPr>
          <a:xfrm>
            <a:off x="6096000" y="1211838"/>
            <a:ext cx="5959151" cy="4838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endParaRPr lang="en-GB" sz="2000" b="1" u="sn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Light Absorption Due to Atomic Scale Thickness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Fabrication Challenges Hinder Practical Applications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Scalability in Fabrication Method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Power Generation with Low Open-Circuit Voltages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Synergy Between 2D Community and Conventional Solar Community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12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defined">
            <a:extLst>
              <a:ext uri="{FF2B5EF4-FFF2-40B4-BE49-F238E27FC236}">
                <a16:creationId xmlns:a16="http://schemas.microsoft.com/office/drawing/2014/main" id="{B4221EEF-17F3-E470-4B43-9A2CF633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62" y="2384825"/>
            <a:ext cx="10481256" cy="3558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F16A25C-69EA-D998-30D6-16449063D200}"/>
              </a:ext>
            </a:extLst>
          </p:cNvPr>
          <p:cNvCxnSpPr/>
          <p:nvPr/>
        </p:nvCxnSpPr>
        <p:spPr>
          <a:xfrm>
            <a:off x="193040" y="175260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B280C79-0B27-565E-8BBA-C29DDD5071F5}"/>
              </a:ext>
            </a:extLst>
          </p:cNvPr>
          <p:cNvSpPr txBox="1"/>
          <p:nvPr/>
        </p:nvSpPr>
        <p:spPr>
          <a:xfrm>
            <a:off x="304800" y="259080"/>
            <a:ext cx="11132820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What are</a:t>
            </a:r>
            <a:endParaRPr lang="en-US" dirty="0"/>
          </a:p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transition metal dichalcogenides (TMDC's)?</a:t>
            </a:r>
            <a:endParaRPr lang="en-US" sz="4400" dirty="0">
              <a:solidFill>
                <a:srgbClr val="E04AA9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8B986-4EFF-D417-5519-95CA16538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2FF88C-3DE5-D550-39C4-0C9C2C5674CA}"/>
              </a:ext>
            </a:extLst>
          </p:cNvPr>
          <p:cNvSpPr txBox="1"/>
          <p:nvPr/>
        </p:nvSpPr>
        <p:spPr>
          <a:xfrm>
            <a:off x="970280" y="1854199"/>
            <a:ext cx="88519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96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MX</a:t>
            </a:r>
            <a:r>
              <a:rPr lang="en-GB" sz="9600" baseline="-250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2</a:t>
            </a:r>
            <a:endParaRPr lang="en-GB" sz="960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EEA5E1-9F3F-6C7B-E792-058B3787C0EE}"/>
              </a:ext>
            </a:extLst>
          </p:cNvPr>
          <p:cNvSpPr txBox="1"/>
          <p:nvPr/>
        </p:nvSpPr>
        <p:spPr>
          <a:xfrm>
            <a:off x="2882900" y="4445000"/>
            <a:ext cx="81661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cs typeface="Calibri"/>
              </a:rPr>
              <a:t>M: Transition metal element (IV – VII B)</a:t>
            </a:r>
          </a:p>
          <a:p>
            <a:r>
              <a:rPr lang="en-US" sz="3200" dirty="0">
                <a:solidFill>
                  <a:srgbClr val="E04AA9"/>
                </a:solidFill>
                <a:latin typeface="Times New Roman"/>
                <a:cs typeface="Calibri"/>
              </a:rPr>
              <a:t>X: Chalcogen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5B140-8BD0-71D4-7892-08B2F3D9F9F3}"/>
              </a:ext>
            </a:extLst>
          </p:cNvPr>
          <p:cNvSpPr txBox="1"/>
          <p:nvPr/>
        </p:nvSpPr>
        <p:spPr>
          <a:xfrm>
            <a:off x="304800" y="259080"/>
            <a:ext cx="11132820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What are</a:t>
            </a:r>
            <a:endParaRPr lang="en-US" dirty="0"/>
          </a:p>
          <a:p>
            <a:r>
              <a:rPr lang="en-US" sz="44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transition metal dichalcogenides (TMDC's)?</a:t>
            </a:r>
            <a:endParaRPr lang="en-US" sz="4400" dirty="0">
              <a:solidFill>
                <a:srgbClr val="E04AA9"/>
              </a:solidFill>
              <a:latin typeface="Times New Roman"/>
              <a:cs typeface="Times New Roman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6C447D-729D-6C7B-9CD8-1E19712A5DF8}"/>
              </a:ext>
            </a:extLst>
          </p:cNvPr>
          <p:cNvCxnSpPr/>
          <p:nvPr/>
        </p:nvCxnSpPr>
        <p:spPr>
          <a:xfrm>
            <a:off x="193040" y="175260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09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20929-8204-61FA-E6DE-11411A658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530E19-8C89-A3AC-39A3-FB5F0F3A6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1484506"/>
            <a:ext cx="11308080" cy="3888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2CA829-B796-F89D-8C03-40BB929DAC7B}"/>
              </a:ext>
            </a:extLst>
          </p:cNvPr>
          <p:cNvSpPr txBox="1"/>
          <p:nvPr/>
        </p:nvSpPr>
        <p:spPr>
          <a:xfrm>
            <a:off x="1023620" y="5641340"/>
            <a:ext cx="10134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Lee, J.Y.; Shin, J.-H.; Lee, G.-H.; Lee, C.-H. Two-Dimensional Semiconductor Optoelectronics Based on van der Waals Heterostructures.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Nanomaterials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E04AA9"/>
                </a:solidFill>
                <a:latin typeface="Times New Roman"/>
                <a:cs typeface="Times New Roman"/>
              </a:rPr>
              <a:t>2016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193. https://doi.org/10.3390/nano6110193 </a:t>
            </a:r>
          </a:p>
        </p:txBody>
      </p:sp>
    </p:spTree>
    <p:extLst>
      <p:ext uri="{BB962C8B-B14F-4D97-AF65-F5344CB8AC3E}">
        <p14:creationId xmlns:p14="http://schemas.microsoft.com/office/powerpoint/2010/main" val="110913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6F98F-7C2F-88C7-54DE-7614BC22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A24B78-1A4D-2913-7CB6-175BFA88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05" y="1814007"/>
            <a:ext cx="11397803" cy="32232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629C31-FF97-C607-A161-D7699CF69958}"/>
              </a:ext>
            </a:extLst>
          </p:cNvPr>
          <p:cNvSpPr txBox="1"/>
          <p:nvPr/>
        </p:nvSpPr>
        <p:spPr>
          <a:xfrm>
            <a:off x="1023620" y="5641340"/>
            <a:ext cx="10134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Lee, J.Y.; Shin, J.-H.; Lee, G.-H.; Lee, C.-H. Two-Dimensional Semiconductor Optoelectronics Based on van der Waals Heterostructures.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Nanomaterials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E04AA9"/>
                </a:solidFill>
                <a:latin typeface="Times New Roman"/>
                <a:cs typeface="Times New Roman"/>
              </a:rPr>
              <a:t>2016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193. https://doi.org/10.3390/nano6110193 </a:t>
            </a:r>
          </a:p>
        </p:txBody>
      </p:sp>
    </p:spTree>
    <p:extLst>
      <p:ext uri="{BB962C8B-B14F-4D97-AF65-F5344CB8AC3E}">
        <p14:creationId xmlns:p14="http://schemas.microsoft.com/office/powerpoint/2010/main" val="2462562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7A66-A512-B15C-C4B5-2400A1CA5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different colored squares&#10;&#10;Description automatically generated">
            <a:extLst>
              <a:ext uri="{FF2B5EF4-FFF2-40B4-BE49-F238E27FC236}">
                <a16:creationId xmlns:a16="http://schemas.microsoft.com/office/drawing/2014/main" id="{41DA6E92-7B68-CB32-7093-9D201B0BB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1855835"/>
            <a:ext cx="10775324" cy="3124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91B033-1A66-E17B-A361-4DE481B7384F}"/>
              </a:ext>
            </a:extLst>
          </p:cNvPr>
          <p:cNvSpPr txBox="1"/>
          <p:nvPr/>
        </p:nvSpPr>
        <p:spPr>
          <a:xfrm>
            <a:off x="1023620" y="5641340"/>
            <a:ext cx="10134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Lee, J.Y.; Shin, J.-H.; Lee, G.-H.; Lee, C.-H. Two-Dimensional Semiconductor Optoelectronics Based on van der Waals Heterostructures.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Nanomaterials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E04AA9"/>
                </a:solidFill>
                <a:latin typeface="Times New Roman"/>
                <a:cs typeface="Times New Roman"/>
              </a:rPr>
              <a:t>2016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</a:t>
            </a:r>
            <a:r>
              <a:rPr lang="en-US" i="1" dirty="0">
                <a:solidFill>
                  <a:srgbClr val="E04AA9"/>
                </a:solidFill>
                <a:latin typeface="Times New Roman"/>
                <a:cs typeface="Times New Roman"/>
              </a:rPr>
              <a:t>6</a:t>
            </a:r>
            <a:r>
              <a:rPr lang="en-US" dirty="0">
                <a:solidFill>
                  <a:srgbClr val="E04AA9"/>
                </a:solidFill>
                <a:latin typeface="Times New Roman"/>
                <a:cs typeface="Times New Roman"/>
              </a:rPr>
              <a:t>, 193. https://doi.org/10.3390/nano6110193 </a:t>
            </a:r>
          </a:p>
        </p:txBody>
      </p:sp>
    </p:spTree>
    <p:extLst>
      <p:ext uri="{BB962C8B-B14F-4D97-AF65-F5344CB8AC3E}">
        <p14:creationId xmlns:p14="http://schemas.microsoft.com/office/powerpoint/2010/main" val="3355813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29B0-C5A9-25F7-1DC1-844B0B07C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6B3157E-69D1-57DE-80B4-19ED9E2D81E9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25CEED-E102-C4C9-33EB-0F648B9DFA06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23BD39D-F119-720F-82F8-B5D4C470587D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Photodetection</a:t>
            </a:r>
            <a:endParaRPr lang="en-US" dirty="0"/>
          </a:p>
        </p:txBody>
      </p:sp>
      <p:pic>
        <p:nvPicPr>
          <p:cNvPr id="5" name="Picture 4" descr="A diagram of a structure&#10;&#10;Description automatically generated">
            <a:extLst>
              <a:ext uri="{FF2B5EF4-FFF2-40B4-BE49-F238E27FC236}">
                <a16:creationId xmlns:a16="http://schemas.microsoft.com/office/drawing/2014/main" id="{81BF1F80-7A48-8FD5-71C7-9736275C5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25" y="2098358"/>
            <a:ext cx="5380990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A diagram of a laser voltage&#10;&#10;Description automatically generated">
            <a:extLst>
              <a:ext uri="{FF2B5EF4-FFF2-40B4-BE49-F238E27FC236}">
                <a16:creationId xmlns:a16="http://schemas.microsoft.com/office/drawing/2014/main" id="{E3454A26-A0EB-23F9-F242-76CB31E81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173" y="2098358"/>
            <a:ext cx="4148455" cy="3778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0CB3BE-4699-F157-7A3F-6382FEF62335}"/>
              </a:ext>
            </a:extLst>
          </p:cNvPr>
          <p:cNvSpPr txBox="1"/>
          <p:nvPr/>
        </p:nvSpPr>
        <p:spPr>
          <a:xfrm>
            <a:off x="939425" y="4765736"/>
            <a:ext cx="5971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Photodetection apparatus utilizing a 2D van der Waals heterostructure consisting of graphene/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</a:t>
            </a:r>
            <a:r>
              <a:rPr lang="en-GB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/graphene: 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Depiction in a schematic form; 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representation of band alignment;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(c) analysis of </a:t>
            </a:r>
            <a:r>
              <a:rPr lang="en-GB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photoresponse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features with respect to the gate voltages.</a:t>
            </a:r>
          </a:p>
        </p:txBody>
      </p:sp>
    </p:spTree>
    <p:extLst>
      <p:ext uri="{BB962C8B-B14F-4D97-AF65-F5344CB8AC3E}">
        <p14:creationId xmlns:p14="http://schemas.microsoft.com/office/powerpoint/2010/main" val="1826520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AE118-D1D3-7BA5-5712-DDF0B86BF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051C341-EA29-13EC-9C41-4CDB074D637A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8F661E-0B01-AB42-8982-6DEA027679B7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6584EB0-6AC7-ADBC-F41B-6FAA3D2AE6E4}"/>
              </a:ext>
            </a:extLst>
          </p:cNvPr>
          <p:cNvSpPr txBox="1"/>
          <p:nvPr/>
        </p:nvSpPr>
        <p:spPr>
          <a:xfrm>
            <a:off x="304800" y="1071880"/>
            <a:ext cx="1113282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Atomically Thin p-n Heterojunctions Based on Semiconducting TMDCs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7ADAB-41FA-F012-B3AB-05067D4A9B1A}"/>
              </a:ext>
            </a:extLst>
          </p:cNvPr>
          <p:cNvSpPr txBox="1"/>
          <p:nvPr/>
        </p:nvSpPr>
        <p:spPr>
          <a:xfrm>
            <a:off x="466530" y="5675590"/>
            <a:ext cx="11411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Gate-modulated photovoltaic response in a thin p-n heterojunction. 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Schematic of MoS2/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WSe</a:t>
            </a:r>
            <a:r>
              <a:rPr lang="en-GB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GB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vdW</a:t>
            </a: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-stacked device with lateral metal contacts;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Optical image and photocurrent map for </a:t>
            </a:r>
            <a:r>
              <a:rPr lang="en-GB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Vds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 V, 532 nm laser;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GB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Photoresponse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different gate voltages under white-light.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91AF5A-8BCA-6A61-E10B-E0C402369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" y="2149098"/>
            <a:ext cx="7981530" cy="31778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2675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6641B-BD2A-4D17-3705-7312D36E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B5136CF-838B-5E7F-FBBA-4C835372A83D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7319755-FC9D-24AA-E2CB-17780942F3A6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E919ABB-2410-5F8F-0F14-7074B6109FC2}"/>
              </a:ext>
            </a:extLst>
          </p:cNvPr>
          <p:cNvSpPr txBox="1"/>
          <p:nvPr/>
        </p:nvSpPr>
        <p:spPr>
          <a:xfrm>
            <a:off x="304800" y="1071880"/>
            <a:ext cx="1113282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Atomically Thin p-n Heterojunctions Based on Semiconducting TMDCs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85329C-1588-E9E2-D335-0287E2D5B54E}"/>
              </a:ext>
            </a:extLst>
          </p:cNvPr>
          <p:cNvSpPr txBox="1"/>
          <p:nvPr/>
        </p:nvSpPr>
        <p:spPr>
          <a:xfrm>
            <a:off x="754380" y="2161217"/>
            <a:ext cx="7109927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Exhibits gate-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tunable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diode behaviours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 responses mostly originates at the heterojunction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depletion region and carrier diffusion are absent in contrast to conventional p-n junctions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ultrafast charge transfer can be expected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5C445D-5B9A-BA01-0FC8-24F7668BA2BE}"/>
              </a:ext>
            </a:extLst>
          </p:cNvPr>
          <p:cNvSpPr txBox="1"/>
          <p:nvPr/>
        </p:nvSpPr>
        <p:spPr>
          <a:xfrm>
            <a:off x="6372860" y="5005252"/>
            <a:ext cx="5341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Hong et al. University of California at Berkeley reported 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charge transfers at a rate of ~50 femtoseconds in the MoS</a:t>
            </a:r>
            <a:r>
              <a:rPr lang="en-GB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</a:t>
            </a:r>
            <a:r>
              <a:rPr lang="en-GB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2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592D1-001D-52DF-CDF5-2D9ABFBEC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AA7B723-2294-FC96-7D49-2DFA69FEC908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373207-0CA9-2289-7115-F8C6C7D316B6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D10C53C-DF76-FF70-C0E7-B2E94D745CA0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Interlayer Tunneling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0EBD0-B098-53AB-EA5C-E0A07A3883DB}"/>
              </a:ext>
            </a:extLst>
          </p:cNvPr>
          <p:cNvSpPr txBox="1"/>
          <p:nvPr/>
        </p:nvSpPr>
        <p:spPr>
          <a:xfrm>
            <a:off x="642256" y="2025506"/>
            <a:ext cx="10457908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efficient charge separation,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electrons and holes may recombine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interlayer processes and quantum tunnelling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spatial confinement within adjacent 2D atomic planes.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Langevin recombination driven by Coulomb Interaction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Shockley–Read–Hall recombination mediated by trap states present in the middle of the bandgap</a:t>
            </a:r>
          </a:p>
        </p:txBody>
      </p:sp>
    </p:spTree>
    <p:extLst>
      <p:ext uri="{BB962C8B-B14F-4D97-AF65-F5344CB8AC3E}">
        <p14:creationId xmlns:p14="http://schemas.microsoft.com/office/powerpoint/2010/main" val="1995846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85EE-66A5-59EE-24A5-CA1AC7C50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different types of bulkhead&#10;&#10;Description automatically generated">
            <a:extLst>
              <a:ext uri="{FF2B5EF4-FFF2-40B4-BE49-F238E27FC236}">
                <a16:creationId xmlns:a16="http://schemas.microsoft.com/office/drawing/2014/main" id="{91268A4C-65C2-2500-64FC-EC387EC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151" y="755374"/>
            <a:ext cx="8361698" cy="4911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AB5371-8022-363C-B16B-EA4E34BFD679}"/>
              </a:ext>
            </a:extLst>
          </p:cNvPr>
          <p:cNvSpPr txBox="1"/>
          <p:nvPr/>
        </p:nvSpPr>
        <p:spPr>
          <a:xfrm>
            <a:off x="1817204" y="5804452"/>
            <a:ext cx="8557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Lee JY, Shin J-H, Lee G-H, Lee C-H. Two-Dimensional Semiconductor Optoelectronics Based on van der Waals Heterostructures. </a:t>
            </a:r>
            <a:r>
              <a:rPr lang="en-US" i="1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Nanomaterials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. 2016; 6(11):193. https://doi.org/10.3390/nano6110193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7597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6DD5E-021A-7123-502D-5E63FFCF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2D4F19F-82DC-988B-E1D5-1E3CD7D63E35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D89A8E1-2C6F-C858-25DA-003F68826701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64F4EBF-3FC6-99A5-A77D-BAB7357EA0AD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Interlayer Tunneling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B22241-23BE-C28A-307E-1C2437D23F7C}"/>
              </a:ext>
            </a:extLst>
          </p:cNvPr>
          <p:cNvSpPr txBox="1"/>
          <p:nvPr/>
        </p:nvSpPr>
        <p:spPr>
          <a:xfrm>
            <a:off x="642256" y="2025506"/>
            <a:ext cx="10457908" cy="188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interlayer-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tunneling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-mediated recombination process, which is prohibited in bulk p-n junctions,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decreases the quantum efficiency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photon-to-electron conversion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address the recombination issue, an all-2D-vdW heterostructure consisting of a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graphene/MoS2/WSe2/graphene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stack has been proposed</a:t>
            </a:r>
          </a:p>
        </p:txBody>
      </p:sp>
    </p:spTree>
    <p:extLst>
      <p:ext uri="{BB962C8B-B14F-4D97-AF65-F5344CB8AC3E}">
        <p14:creationId xmlns:p14="http://schemas.microsoft.com/office/powerpoint/2010/main" val="238715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EBF3E-8673-7343-804F-163E51117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DCF2DD-0586-17B6-50B6-CBBFF79C5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07" r="13857" b="53130"/>
          <a:stretch/>
        </p:blipFill>
        <p:spPr>
          <a:xfrm>
            <a:off x="6203469" y="2529860"/>
            <a:ext cx="5160579" cy="2735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2354B-65FD-F371-1B87-15A2B530E28F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73C6F-D0DD-B812-B046-875EDE83FD51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Interlayer Tunneling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4CA254-CC24-F21B-4F0B-29EDE3E035F9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EADE184-F8AD-0B9F-4EE4-DF79B93B1199}"/>
              </a:ext>
            </a:extLst>
          </p:cNvPr>
          <p:cNvSpPr txBox="1"/>
          <p:nvPr/>
        </p:nvSpPr>
        <p:spPr>
          <a:xfrm>
            <a:off x="304800" y="2055803"/>
            <a:ext cx="5365874" cy="3730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Excitons dissociate and carriers extract rapidly via quantum tunnelling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Swift extraction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suppresses recombination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boosting photoconversion efficiency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all-2D-vdW structures hint at applications in high-efficiency photovoltaics and ultrafast photodetectors</a:t>
            </a:r>
          </a:p>
        </p:txBody>
      </p:sp>
    </p:spTree>
    <p:extLst>
      <p:ext uri="{BB962C8B-B14F-4D97-AF65-F5344CB8AC3E}">
        <p14:creationId xmlns:p14="http://schemas.microsoft.com/office/powerpoint/2010/main" val="1685413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9CF35-11FF-A9D1-E550-F8915B02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D43BC2B-705E-5CD7-C755-F0DBE78602F7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AC62221-700F-AC79-DD3A-5822D90C6122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B943EB7-AFA8-6A60-D9C3-01E59A388B3C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Light Emitting Devices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A7BFE-BEE6-804E-717A-0ED851844114}"/>
              </a:ext>
            </a:extLst>
          </p:cNvPr>
          <p:cNvSpPr txBox="1"/>
          <p:nvPr/>
        </p:nvSpPr>
        <p:spPr>
          <a:xfrm>
            <a:off x="642256" y="2025506"/>
            <a:ext cx="10457908" cy="2345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bandgap semiconductors are crucial due to,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quantum efficiency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exciton binding energy -&gt; enhancement of radiative recombination rate</a:t>
            </a:r>
          </a:p>
          <a:p>
            <a:pPr>
              <a:lnSpc>
                <a:spcPct val="15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properties allows the fabrication of  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ultrathin 2D light emitters with high efficiency</a:t>
            </a:r>
          </a:p>
        </p:txBody>
      </p:sp>
    </p:spTree>
    <p:extLst>
      <p:ext uri="{BB962C8B-B14F-4D97-AF65-F5344CB8AC3E}">
        <p14:creationId xmlns:p14="http://schemas.microsoft.com/office/powerpoint/2010/main" val="3453907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264BC-17AE-C345-630D-F548BC351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10CA1C-FB55-3456-FC9F-7DD98B80F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911" y="1888309"/>
            <a:ext cx="6748174" cy="34388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6CE248-E123-36C8-0733-F5DCFEDA4BB7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Optoelectronics Based on 2D Semiconductor Heterostructures</a:t>
            </a:r>
            <a:endParaRPr lang="en-US" sz="3600" dirty="0">
              <a:solidFill>
                <a:srgbClr val="E04AA9"/>
              </a:solidFill>
              <a:latin typeface="Times New Roman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BE8FBA-F15A-030A-7346-7B5F5B2A2693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09194C4-78AA-4091-63B6-087B53BB6268}"/>
              </a:ext>
            </a:extLst>
          </p:cNvPr>
          <p:cNvSpPr txBox="1"/>
          <p:nvPr/>
        </p:nvSpPr>
        <p:spPr>
          <a:xfrm>
            <a:off x="304800" y="10718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Light Emitting Devices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888EBC-7C29-3316-F140-744C1328FA55}"/>
              </a:ext>
            </a:extLst>
          </p:cNvPr>
          <p:cNvSpPr txBox="1"/>
          <p:nvPr/>
        </p:nvSpPr>
        <p:spPr>
          <a:xfrm>
            <a:off x="940142" y="5531016"/>
            <a:ext cx="10311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recently suggested infrared light-emitting diodes (LEDs) utilize 2D van der Waals (</a:t>
            </a:r>
            <a:r>
              <a:rPr lang="en-GB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vdW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heterostructures with black phosphorous serving as the emission layer.</a:t>
            </a:r>
          </a:p>
          <a:p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Xia, F.; Wang, H.; Xiao, D.; Dubey, M.;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Ramasubramaniam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Two-dimensional material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nanophotonics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Nat. Photonics 2014, 8, 899–907</a:t>
            </a:r>
          </a:p>
        </p:txBody>
      </p:sp>
    </p:spTree>
    <p:extLst>
      <p:ext uri="{BB962C8B-B14F-4D97-AF65-F5344CB8AC3E}">
        <p14:creationId xmlns:p14="http://schemas.microsoft.com/office/powerpoint/2010/main" val="724758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A2709-9A2E-0A33-703D-8647BA963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E666DE-EB45-3160-44C3-44142E6DE903}"/>
              </a:ext>
            </a:extLst>
          </p:cNvPr>
          <p:cNvSpPr txBox="1"/>
          <p:nvPr/>
        </p:nvSpPr>
        <p:spPr>
          <a:xfrm>
            <a:off x="304800" y="259080"/>
            <a:ext cx="111328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References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871FD7-9719-A844-03C0-8AA2275226E4}"/>
              </a:ext>
            </a:extLst>
          </p:cNvPr>
          <p:cNvCxnSpPr/>
          <p:nvPr/>
        </p:nvCxnSpPr>
        <p:spPr>
          <a:xfrm>
            <a:off x="203200" y="919480"/>
            <a:ext cx="11511280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82888F4-44B4-1068-0244-F21C259B8DA0}"/>
              </a:ext>
            </a:extLst>
          </p:cNvPr>
          <p:cNvSpPr txBox="1"/>
          <p:nvPr/>
        </p:nvSpPr>
        <p:spPr>
          <a:xfrm>
            <a:off x="396240" y="1203960"/>
            <a:ext cx="11132820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*Lee JY, Shin J-H, Lee G-H, Lee C-H. Two-Dimensional Semiconductor Optoelectronics Based on van der Waals Heterostructures. </a:t>
            </a:r>
            <a:r>
              <a:rPr lang="en-US" i="1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Nanomaterials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. 2016; 6(11):193. https://doi.org/10.3390/nano6110193 </a:t>
            </a:r>
            <a:endParaRPr lang="en-US" dirty="0">
              <a:solidFill>
                <a:srgbClr val="000000"/>
              </a:solidFill>
              <a:latin typeface="Times New Roman"/>
              <a:ea typeface="+mn-lt"/>
              <a:cs typeface="Times New Roman"/>
            </a:endParaRPr>
          </a:p>
          <a:p>
            <a:r>
              <a:rPr lang="en-US" dirty="0">
                <a:solidFill>
                  <a:srgbClr val="E04AA9"/>
                </a:solidFill>
                <a:latin typeface="Times New Roman"/>
                <a:cs typeface="Calibri"/>
              </a:rPr>
              <a:t>*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Kartikey Thakar and Saurabh Lodha 2020 </a:t>
            </a:r>
            <a:r>
              <a:rPr lang="en-US" i="1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Mater. Res. Express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</a:t>
            </a:r>
            <a:r>
              <a:rPr lang="en-US" b="1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7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014002 </a:t>
            </a:r>
            <a:r>
              <a:rPr lang="en-US" b="1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DOI</a:t>
            </a:r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 10.1088/2053-1591/ab5c9c</a:t>
            </a:r>
          </a:p>
          <a:p>
            <a:r>
              <a:rPr lang="en-US" dirty="0">
                <a:solidFill>
                  <a:srgbClr val="E04AA9"/>
                </a:solidFill>
                <a:latin typeface="Times New Roman"/>
                <a:ea typeface="+mn-lt"/>
                <a:cs typeface="+mn-lt"/>
              </a:rPr>
              <a:t>*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Britnell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L., Ribeiro, R. M.,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Eckmann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A., Jalil, R., Belle, B. D.,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Mishchenko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A., Kim, Y.-J., Gorbachev, R. V., Georgiou, T., Morozov, S. V., Grigorenko, A. N.,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Geim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K., Casiraghi, C., Castro Neto, A. H., &amp;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Novoselov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K. S. (2013). Strong Light-Matter Interactions in Heterostructures of Atomically Thin Films. </a:t>
            </a:r>
            <a:r>
              <a:rPr lang="en-GB" i="1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340(6138), 1311-1314. DOI: 10.1126/science.1235547</a:t>
            </a:r>
            <a:endParaRPr lang="tr-TR" dirty="0">
              <a:solidFill>
                <a:srgbClr val="E04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Jiaqiang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Jiancan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Wenxing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Tianbao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Pingqi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(2020). Ultra-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narrowband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monolayer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two-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dimensional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enabled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all-dielectric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subwavelength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gratings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Express, 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10.1364/OE.413032</a:t>
            </a:r>
          </a:p>
          <a:p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*Dong,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Qiang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(2017).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Sub-nanometer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planar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solar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Nano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10.1016/J.NANOEN.2017.02.027</a:t>
            </a:r>
          </a:p>
          <a:p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Sonali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Deepak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Pandey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Jayan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Thomas.,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Tania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Roy. (2019).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Role of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Graphene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2D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Solar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Photovoltaics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 Advanced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10.1002/ADMA.201802722</a:t>
            </a:r>
          </a:p>
          <a:p>
            <a:r>
              <a:rPr lang="en-US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(2022). 2D Materials for Photovoltaics.   </a:t>
            </a:r>
            <a:r>
              <a:rPr lang="en-US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10.1007/978-981-16-4480-1_28-1</a:t>
            </a:r>
            <a:endParaRPr lang="tr-TR" dirty="0">
              <a:solidFill>
                <a:srgbClr val="E04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Malkeshkumar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Patel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Nguyen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Mohit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Kumar., Dong-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Kyun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Ban.,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Dongyeun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Mali, Zhao.,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Joondong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Kim.,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Kwon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Kim.,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Heejun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Yang.,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Ching-Ping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Wong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(2020). 2D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layer-embedded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transparent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photovoltaics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Nano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tr-TR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tr-TR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10.1016/J.NANOEN.2019.104328</a:t>
            </a:r>
            <a:endParaRPr lang="en-GB" dirty="0">
              <a:solidFill>
                <a:srgbClr val="E04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*Xia, F.; Wang, H.; Xiao, D.; Dubey, M.;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Ramasubramaniam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Two-dimensional material </a:t>
            </a:r>
            <a:r>
              <a:rPr lang="en-GB" dirty="0" err="1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nanophotonics</a:t>
            </a:r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dirty="0">
                <a:solidFill>
                  <a:srgbClr val="E04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Nat. Photonics 2014, 8, 899–907</a:t>
            </a:r>
            <a:endParaRPr lang="en-US" dirty="0">
              <a:solidFill>
                <a:srgbClr val="E04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5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6209</TotalTime>
  <Words>1208</Words>
  <Application>Microsoft Office PowerPoint</Application>
  <PresentationFormat>Widescreen</PresentationFormat>
  <Paragraphs>94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Canberk Ozcelik</cp:lastModifiedBy>
  <cp:revision>173</cp:revision>
  <dcterms:created xsi:type="dcterms:W3CDTF">2023-12-20T01:02:44Z</dcterms:created>
  <dcterms:modified xsi:type="dcterms:W3CDTF">2024-01-29T12:01:13Z</dcterms:modified>
</cp:coreProperties>
</file>